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7BCD-BDA6-447E-BE0D-B8A10675E3A4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8674-4447-4A0D-A75A-3B0E7CD8A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8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7BCD-BDA6-447E-BE0D-B8A10675E3A4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8674-4447-4A0D-A75A-3B0E7CD8A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13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7BCD-BDA6-447E-BE0D-B8A10675E3A4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8674-4447-4A0D-A75A-3B0E7CD8A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2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7BCD-BDA6-447E-BE0D-B8A10675E3A4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8674-4447-4A0D-A75A-3B0E7CD8A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9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7BCD-BDA6-447E-BE0D-B8A10675E3A4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8674-4447-4A0D-A75A-3B0E7CD8A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42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7BCD-BDA6-447E-BE0D-B8A10675E3A4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8674-4447-4A0D-A75A-3B0E7CD8A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79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7BCD-BDA6-447E-BE0D-B8A10675E3A4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8674-4447-4A0D-A75A-3B0E7CD8A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5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7BCD-BDA6-447E-BE0D-B8A10675E3A4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8674-4447-4A0D-A75A-3B0E7CD8A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2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7BCD-BDA6-447E-BE0D-B8A10675E3A4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8674-4447-4A0D-A75A-3B0E7CD8A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922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7BCD-BDA6-447E-BE0D-B8A10675E3A4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8674-4447-4A0D-A75A-3B0E7CD8A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08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7BCD-BDA6-447E-BE0D-B8A10675E3A4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8674-4447-4A0D-A75A-3B0E7CD8A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4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1000">
              <a:schemeClr val="accent1">
                <a:lumMod val="45000"/>
                <a:lumOff val="55000"/>
              </a:schemeClr>
            </a:gs>
            <a:gs pos="56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27BCD-BDA6-447E-BE0D-B8A10675E3A4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48674-4447-4A0D-A75A-3B0E7CD8A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7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27274" y="685579"/>
            <a:ext cx="100302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Algerian" panose="04020705040A02060702" pitchFamily="82" charset="0"/>
                <a:cs typeface="Times New Roman" panose="02020603050405020304" pitchFamily="18" charset="0"/>
              </a:rPr>
              <a:t>RELIGION AND POLITICS </a:t>
            </a:r>
            <a:endParaRPr lang="en-US" sz="6000" dirty="0">
              <a:latin typeface="Algerian" panose="04020705040A02060702" pitchFamily="82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529" y="1839130"/>
            <a:ext cx="9101797" cy="4807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751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1" y="436098"/>
            <a:ext cx="1184499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Definitions</a:t>
            </a:r>
            <a:r>
              <a:rPr lang="en-US" sz="4400" dirty="0" smtClean="0"/>
              <a:t> </a:t>
            </a:r>
          </a:p>
          <a:p>
            <a:r>
              <a:rPr lang="en-US" sz="4000" b="1" u="sng" dirty="0" smtClean="0"/>
              <a:t>According to Dr. D.E.Smith</a:t>
            </a:r>
            <a:r>
              <a:rPr lang="en-US" sz="3600" dirty="0" smtClean="0"/>
              <a:t>, “Communalism is generally associated with a narrow, selfish , divisive and aggressive attitude on the part of a religious group.”</a:t>
            </a:r>
          </a:p>
          <a:p>
            <a:r>
              <a:rPr lang="en-US" sz="3600" b="1" u="sng" dirty="0" smtClean="0"/>
              <a:t>According to Pt. Jawaharlal Nehru</a:t>
            </a:r>
            <a:r>
              <a:rPr lang="en-US" sz="3600" dirty="0" smtClean="0"/>
              <a:t>, “There could be no compromise on the issue of communalism, Hindu communalism or Muslim  communalism , as it is a challenge to Indian nationhood and Indian nationalism.”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10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812" y="548639"/>
            <a:ext cx="12379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Factors Responsible for the Growth of Communalism in India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7286" y="1279377"/>
            <a:ext cx="11591779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British policy of divide and rule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Mistrust for each other among the people of different religion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Religious fanaticism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Communal political organization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backwardness of Muslims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Religious orthodoxy among Muslims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Hindu extremism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Role of Pakistan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Governments inertia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Political leaders and communalism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Government’s policy of appeasement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Sense of insecurity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among minorities</a:t>
            </a:r>
          </a:p>
          <a:p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94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4910" y="337625"/>
            <a:ext cx="109024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Religion on Politics in India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7962" y="1107066"/>
            <a:ext cx="1060704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600" dirty="0" smtClean="0"/>
              <a:t>Development of alienation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 smtClean="0"/>
              <a:t>Development of religion based politics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 smtClean="0"/>
              <a:t>Formation of religion based political parties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 smtClean="0"/>
              <a:t>Formation of religious pressure groups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 smtClean="0"/>
              <a:t>Development of intolerance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 smtClean="0"/>
              <a:t>Elections and religion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 smtClean="0"/>
              <a:t>State participation in religious festivals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 smtClean="0"/>
              <a:t>Effect of religion on policy making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 smtClean="0"/>
              <a:t>High appointments and religion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 smtClean="0"/>
              <a:t>Doubt about neutrality of security force</a:t>
            </a:r>
            <a:r>
              <a:rPr lang="en-US" dirty="0" smtClean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6837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86342"/>
            <a:ext cx="123795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Suggestions to minimise the effects of religion on politics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5082" y="1503545"/>
            <a:ext cx="1149330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 on the formation of religion based political parties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 of conduct for political parties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develop good will among all religions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 to improve the social and economic condition of the people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Vigilence on the part of government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to the interest of minorities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Right type of education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Constitutional recognition to minority commission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role of religious leaders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Establishment of peace council in states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28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354" y="717452"/>
            <a:ext cx="1235143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11.Special security forces to deal with communal disturbances </a:t>
            </a:r>
          </a:p>
          <a:p>
            <a:r>
              <a:rPr lang="en-US" sz="3600" dirty="0" smtClean="0"/>
              <a:t>12.Development of value based politics</a:t>
            </a:r>
          </a:p>
          <a:p>
            <a:r>
              <a:rPr lang="en-US" sz="3600" dirty="0" smtClean="0"/>
              <a:t>13.Establishment of special courts</a:t>
            </a:r>
          </a:p>
          <a:p>
            <a:r>
              <a:rPr lang="en-US" sz="3600" dirty="0" smtClean="0"/>
              <a:t>14.Developments of nationalist feelings</a:t>
            </a:r>
          </a:p>
          <a:p>
            <a:r>
              <a:rPr lang="en-US" sz="3600" dirty="0" smtClean="0"/>
              <a:t>15.To strengthen secularism </a:t>
            </a:r>
          </a:p>
          <a:p>
            <a:r>
              <a:rPr lang="en-US" sz="3600" dirty="0" smtClean="0"/>
              <a:t>16.To separate religion from politics </a:t>
            </a:r>
          </a:p>
          <a:p>
            <a:r>
              <a:rPr lang="en-US" sz="3600" dirty="0" smtClean="0"/>
              <a:t>17.Secularisation of text books</a:t>
            </a:r>
          </a:p>
          <a:p>
            <a:r>
              <a:rPr lang="en-US" sz="3600" dirty="0" smtClean="0"/>
              <a:t>18.Provisions of rigorous punishments</a:t>
            </a:r>
          </a:p>
          <a:p>
            <a:r>
              <a:rPr lang="en-US" sz="3600" dirty="0" smtClean="0"/>
              <a:t>19.Positive role of the means of mass communication </a:t>
            </a:r>
          </a:p>
        </p:txBody>
      </p:sp>
    </p:spTree>
    <p:extLst>
      <p:ext uri="{BB962C8B-B14F-4D97-AF65-F5344CB8AC3E}">
        <p14:creationId xmlns:p14="http://schemas.microsoft.com/office/powerpoint/2010/main" val="334600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32184" y="2377440"/>
            <a:ext cx="76668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US" sz="8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48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302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Algerian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Vishal</dc:creator>
  <cp:lastModifiedBy>Vishal</cp:lastModifiedBy>
  <cp:revision>9</cp:revision>
  <dcterms:created xsi:type="dcterms:W3CDTF">2025-01-08T16:46:58Z</dcterms:created>
  <dcterms:modified xsi:type="dcterms:W3CDTF">2025-01-08T17:57:49Z</dcterms:modified>
</cp:coreProperties>
</file>